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FFFF"/>
    <a:srgbClr val="FF0000"/>
    <a:srgbClr val="FF00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0" d="100"/>
          <a:sy n="80" d="100"/>
        </p:scale>
        <p:origin x="3018" y="10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4" tIns="45716" rIns="91434" bIns="45716" rtlCol="0"/>
          <a:lstStyle>
            <a:lvl1pPr algn="r">
              <a:defRPr sz="1200"/>
            </a:lvl1pPr>
          </a:lstStyle>
          <a:p>
            <a:fld id="{29755EC5-B715-4220-9B2E-AAF5E68D8A81}" type="datetimeFigureOut">
              <a:rPr kumimoji="1" lang="ja-JP" altLang="en-US" smtClean="0"/>
              <a:t>2022/6/8</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24100" cy="3355975"/>
          </a:xfrm>
          <a:prstGeom prst="rect">
            <a:avLst/>
          </a:prstGeom>
          <a:noFill/>
          <a:ln w="12700">
            <a:solidFill>
              <a:prstClr val="black"/>
            </a:solidFill>
          </a:ln>
        </p:spPr>
        <p:txBody>
          <a:bodyPr vert="horz" lIns="91434" tIns="45716" rIns="91434"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4" tIns="45716" rIns="91434"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4" tIns="45716" rIns="91434"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4" tIns="45716" rIns="91434" bIns="45716" rtlCol="0" anchor="b"/>
          <a:lstStyle>
            <a:lvl1pPr algn="r">
              <a:defRPr sz="1200"/>
            </a:lvl1pPr>
          </a:lstStyle>
          <a:p>
            <a:fld id="{7D0DF145-2D5D-4A67-A359-D6709A698DD6}" type="slidenum">
              <a:rPr kumimoji="1" lang="ja-JP" altLang="en-US" smtClean="0"/>
              <a:t>‹#›</a:t>
            </a:fld>
            <a:endParaRPr kumimoji="1" lang="ja-JP" altLang="en-US"/>
          </a:p>
        </p:txBody>
      </p:sp>
    </p:spTree>
    <p:extLst>
      <p:ext uri="{BB962C8B-B14F-4D97-AF65-F5344CB8AC3E}">
        <p14:creationId xmlns:p14="http://schemas.microsoft.com/office/powerpoint/2010/main" val="744395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1244204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1204441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129320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2733977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187050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235053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278534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4158300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2486461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336140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D6E285-A124-4260-9F6D-029D8FC09A49}" type="datetimeFigureOut">
              <a:rPr kumimoji="1" lang="ja-JP" altLang="en-US" smtClean="0"/>
              <a:pPr/>
              <a:t>2022/6/8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40361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0D6E285-A124-4260-9F6D-029D8FC09A49}" type="datetimeFigureOut">
              <a:rPr kumimoji="1" lang="ja-JP" altLang="en-US" smtClean="0"/>
              <a:pPr/>
              <a:t>2022/6/8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2C716D7-C814-4E73-ACD7-B8EEE96AC509}" type="slidenum">
              <a:rPr kumimoji="1" lang="ja-JP" altLang="en-US" smtClean="0"/>
              <a:pPr/>
              <a:t>‹#›</a:t>
            </a:fld>
            <a:endParaRPr kumimoji="1" lang="ja-JP" altLang="en-US"/>
          </a:p>
        </p:txBody>
      </p:sp>
    </p:spTree>
    <p:extLst>
      <p:ext uri="{BB962C8B-B14F-4D97-AF65-F5344CB8AC3E}">
        <p14:creationId xmlns:p14="http://schemas.microsoft.com/office/powerpoint/2010/main" val="3025157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tarou@med.shimane-u.ac.jp"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テキスト ボックス 14"/>
          <p:cNvSpPr txBox="1"/>
          <p:nvPr/>
        </p:nvSpPr>
        <p:spPr>
          <a:xfrm>
            <a:off x="1008687" y="5558707"/>
            <a:ext cx="5444604" cy="523220"/>
          </a:xfrm>
          <a:prstGeom prst="rect">
            <a:avLst/>
          </a:prstGeom>
          <a:solidFill>
            <a:schemeClr val="bg1"/>
          </a:solidFill>
          <a:ln>
            <a:noFill/>
          </a:ln>
        </p:spPr>
        <p:txBody>
          <a:bodyPr wrap="square" rtlCol="0">
            <a:spAutoFit/>
          </a:bodyPr>
          <a:lstStyle/>
          <a:p>
            <a:r>
              <a:rPr lang="ja-JP" altLang="en-US" sz="1600" b="1" dirty="0">
                <a:latin typeface="ＭＳ Ｐゴシック" pitchFamily="50" charset="-128"/>
                <a:ea typeface="ＭＳ Ｐゴシック" pitchFamily="50" charset="-128"/>
              </a:rPr>
              <a:t>令和４</a:t>
            </a:r>
            <a:r>
              <a:rPr lang="ja-JP" altLang="ja-JP" sz="1600" b="1" dirty="0">
                <a:latin typeface="ＭＳ Ｐゴシック" pitchFamily="50" charset="-128"/>
                <a:ea typeface="ＭＳ Ｐゴシック" pitchFamily="50" charset="-128"/>
              </a:rPr>
              <a:t>年</a:t>
            </a:r>
            <a:r>
              <a:rPr lang="ja-JP" altLang="en-US" sz="2800" b="1" dirty="0">
                <a:latin typeface="ＭＳ Ｐゴシック" pitchFamily="50" charset="-128"/>
                <a:ea typeface="ＭＳ Ｐゴシック" pitchFamily="50" charset="-128"/>
              </a:rPr>
              <a:t>６</a:t>
            </a:r>
            <a:r>
              <a:rPr lang="ja-JP" altLang="ja-JP" sz="1600" b="1" dirty="0">
                <a:latin typeface="ＭＳ Ｐゴシック" pitchFamily="50" charset="-128"/>
                <a:ea typeface="ＭＳ Ｐゴシック" pitchFamily="50" charset="-128"/>
              </a:rPr>
              <a:t>月</a:t>
            </a:r>
            <a:r>
              <a:rPr lang="ja-JP" altLang="en-US" sz="2800" b="1" dirty="0">
                <a:latin typeface="ＭＳ Ｐゴシック" pitchFamily="50" charset="-128"/>
                <a:ea typeface="ＭＳ Ｐゴシック" pitchFamily="50" charset="-128"/>
              </a:rPr>
              <a:t>１４</a:t>
            </a:r>
            <a:r>
              <a:rPr lang="ja-JP" altLang="ja-JP" sz="1600" b="1" dirty="0">
                <a:latin typeface="ＭＳ Ｐゴシック" pitchFamily="50" charset="-128"/>
                <a:ea typeface="ＭＳ Ｐゴシック" pitchFamily="50" charset="-128"/>
              </a:rPr>
              <a:t>日（</a:t>
            </a:r>
            <a:r>
              <a:rPr lang="ja-JP" altLang="en-US" sz="1600" b="1" dirty="0">
                <a:latin typeface="ＭＳ Ｐゴシック" pitchFamily="50" charset="-128"/>
                <a:ea typeface="ＭＳ Ｐゴシック" pitchFamily="50" charset="-128"/>
              </a:rPr>
              <a:t>火</a:t>
            </a:r>
            <a:r>
              <a:rPr lang="ja-JP" altLang="ja-JP" sz="1600" b="1" dirty="0">
                <a:latin typeface="ＭＳ Ｐゴシック" pitchFamily="50" charset="-128"/>
                <a:ea typeface="ＭＳ Ｐゴシック" pitchFamily="50" charset="-128"/>
              </a:rPr>
              <a:t>）</a:t>
            </a:r>
            <a:r>
              <a:rPr lang="en-US" altLang="ja-JP" sz="1600" b="1" dirty="0">
                <a:latin typeface="ＭＳ Ｐゴシック" pitchFamily="50" charset="-128"/>
                <a:ea typeface="ＭＳ Ｐゴシック" pitchFamily="50" charset="-128"/>
              </a:rPr>
              <a:t> </a:t>
            </a:r>
            <a:r>
              <a:rPr lang="en-US" altLang="ja-JP" sz="1400" b="1" dirty="0">
                <a:latin typeface="ＭＳ Ｐゴシック" pitchFamily="50" charset="-128"/>
                <a:ea typeface="ＭＳ Ｐゴシック" pitchFamily="50" charset="-128"/>
              </a:rPr>
              <a:t>18:00</a:t>
            </a:r>
            <a:r>
              <a:rPr lang="ja-JP" altLang="en-US" sz="1400" b="1" dirty="0">
                <a:latin typeface="ＭＳ Ｐゴシック" pitchFamily="50" charset="-128"/>
                <a:ea typeface="ＭＳ Ｐゴシック" pitchFamily="50" charset="-128"/>
              </a:rPr>
              <a:t>－</a:t>
            </a:r>
            <a:r>
              <a:rPr lang="en-US" altLang="ja-JP" sz="1400" b="1" dirty="0">
                <a:latin typeface="ＭＳ Ｐゴシック" pitchFamily="50" charset="-128"/>
                <a:ea typeface="ＭＳ Ｐゴシック" pitchFamily="50" charset="-128"/>
              </a:rPr>
              <a:t>19:00</a:t>
            </a:r>
            <a:endParaRPr lang="ja-JP" altLang="en-US" sz="1050" u="sng" dirty="0">
              <a:solidFill>
                <a:srgbClr val="FF0000"/>
              </a:solidFill>
              <a:latin typeface="ＭＳ Ｐゴシック" pitchFamily="50" charset="-128"/>
            </a:endParaRPr>
          </a:p>
        </p:txBody>
      </p:sp>
      <p:sp>
        <p:nvSpPr>
          <p:cNvPr id="7" name="角丸四角形 6"/>
          <p:cNvSpPr/>
          <p:nvPr/>
        </p:nvSpPr>
        <p:spPr>
          <a:xfrm>
            <a:off x="114830" y="184902"/>
            <a:ext cx="2735034" cy="488905"/>
          </a:xfrm>
          <a:prstGeom prst="roundRect">
            <a:avLst/>
          </a:prstGeom>
          <a:solidFill>
            <a:srgbClr val="66FFFF"/>
          </a:solidFill>
          <a:ln>
            <a:solidFill>
              <a:srgbClr val="00B0F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2000" b="1" dirty="0">
                <a:solidFill>
                  <a:schemeClr val="tx1"/>
                </a:solidFill>
              </a:rPr>
              <a:t>環境保健医学セミナー</a:t>
            </a:r>
            <a:endParaRPr lang="ja-JP" altLang="ja-JP" sz="2000" dirty="0">
              <a:solidFill>
                <a:schemeClr val="tx1"/>
              </a:solidFill>
            </a:endParaRPr>
          </a:p>
        </p:txBody>
      </p:sp>
      <p:sp>
        <p:nvSpPr>
          <p:cNvPr id="28" name="角丸四角形 27"/>
          <p:cNvSpPr/>
          <p:nvPr/>
        </p:nvSpPr>
        <p:spPr>
          <a:xfrm>
            <a:off x="269748" y="8705732"/>
            <a:ext cx="6429876" cy="1026839"/>
          </a:xfrm>
          <a:prstGeom prst="roundRect">
            <a:avLst/>
          </a:prstGeom>
          <a:ln>
            <a:solidFill>
              <a:srgbClr val="FF0066"/>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t>大学院生問い合わせ先</a:t>
            </a:r>
            <a:r>
              <a:rPr lang="ja-JP" altLang="ja-JP" sz="1400" b="1" dirty="0"/>
              <a:t>：島根大学医学部</a:t>
            </a:r>
            <a:r>
              <a:rPr lang="ja-JP" altLang="en-US" sz="1400" b="1" dirty="0"/>
              <a:t>環境保健医学講座（環境予防）</a:t>
            </a:r>
            <a:endParaRPr lang="en-US" altLang="ja-JP" sz="1400" b="1" dirty="0"/>
          </a:p>
          <a:p>
            <a:r>
              <a:rPr lang="ja-JP" altLang="ja-JP" sz="1400" b="1" dirty="0"/>
              <a:t>　</a:t>
            </a:r>
            <a:r>
              <a:rPr lang="ja-JP" altLang="en-US" sz="1400" b="1" dirty="0"/>
              <a:t>　　　　　　　　　　　　　　　　准教授　田村　太朗</a:t>
            </a:r>
            <a:r>
              <a:rPr lang="ja-JP" altLang="en-US" sz="1400" dirty="0"/>
              <a:t>　</a:t>
            </a:r>
            <a:r>
              <a:rPr lang="ja-JP" altLang="ja-JP" sz="1400" b="1" dirty="0">
                <a:latin typeface="+mn-ea"/>
              </a:rPr>
              <a:t>（</a:t>
            </a:r>
            <a:r>
              <a:rPr lang="en-US" altLang="ja-JP" sz="1400" b="1" dirty="0">
                <a:latin typeface="+mn-ea"/>
                <a:hlinkClick r:id="rId2"/>
              </a:rPr>
              <a:t>tarou@med.shimane-u.ac.jp</a:t>
            </a:r>
            <a:r>
              <a:rPr lang="ja-JP" altLang="ja-JP" sz="1400" b="1" dirty="0" smtClean="0">
                <a:latin typeface="+mn-ea"/>
              </a:rPr>
              <a:t>）</a:t>
            </a:r>
            <a:endParaRPr lang="en-US" altLang="ja-JP" sz="1400" b="1" dirty="0" smtClean="0">
              <a:latin typeface="+mn-ea"/>
            </a:endParaRPr>
          </a:p>
          <a:p>
            <a:endParaRPr lang="en-US" altLang="ja-JP" sz="1400" b="1" dirty="0" smtClean="0">
              <a:latin typeface="+mn-ea"/>
            </a:endParaRPr>
          </a:p>
          <a:p>
            <a:r>
              <a:rPr kumimoji="1" lang="ja-JP" altLang="en-US" sz="1400" b="1" dirty="0" smtClean="0">
                <a:latin typeface="+mn-ea"/>
              </a:rPr>
              <a:t>　　　　　　　　　　　　（申し込み期限　６</a:t>
            </a:r>
            <a:r>
              <a:rPr kumimoji="1" lang="en-US" altLang="ja-JP" sz="1400" b="1" dirty="0" smtClean="0">
                <a:latin typeface="+mn-ea"/>
              </a:rPr>
              <a:t>/</a:t>
            </a:r>
            <a:r>
              <a:rPr kumimoji="1" lang="ja-JP" altLang="en-US" sz="1400" b="1" dirty="0" smtClean="0">
                <a:latin typeface="+mn-ea"/>
              </a:rPr>
              <a:t>１３　正午）</a:t>
            </a:r>
            <a:endParaRPr kumimoji="1" lang="ja-JP" altLang="en-US" sz="1400" b="1" dirty="0">
              <a:latin typeface="+mn-ea"/>
            </a:endParaRPr>
          </a:p>
        </p:txBody>
      </p:sp>
      <p:sp>
        <p:nvSpPr>
          <p:cNvPr id="26" name="正方形/長方形 25"/>
          <p:cNvSpPr/>
          <p:nvPr/>
        </p:nvSpPr>
        <p:spPr>
          <a:xfrm>
            <a:off x="269748" y="904331"/>
            <a:ext cx="6320060" cy="631548"/>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ja-JP" sz="2000" b="1" kern="100" dirty="0">
                <a:solidFill>
                  <a:srgbClr val="FF0000"/>
                </a:solidFill>
                <a:effectLst/>
                <a:latin typeface="游ゴシック" panose="020B0400000000000000" pitchFamily="50" charset="-128"/>
                <a:ea typeface="游ゴシック" panose="020B0400000000000000" pitchFamily="50" charset="-128"/>
                <a:cs typeface="Courier New" panose="02070309020205020404" pitchFamily="49" charset="0"/>
              </a:rPr>
              <a:t>自衛隊大規模接種会場におけるリスクマネージメント　</a:t>
            </a:r>
            <a:endParaRPr kumimoji="1" lang="ja-JP" altLang="en-US" sz="11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14830" y="4839834"/>
            <a:ext cx="6127041" cy="646331"/>
          </a:xfrm>
          <a:prstGeom prst="rect">
            <a:avLst/>
          </a:prstGeom>
          <a:noFill/>
        </p:spPr>
        <p:txBody>
          <a:bodyPr wrap="square" rtlCol="0">
            <a:spAutoFit/>
          </a:bodyPr>
          <a:lstStyle/>
          <a:p>
            <a:pPr hangingPunct="0"/>
            <a:r>
              <a:rPr lang="en-US" altLang="ja-JP" dirty="0">
                <a:latin typeface="HGS創英角ﾎﾟｯﾌﾟ体" panose="040B0A00000000000000" pitchFamily="50" charset="-128"/>
                <a:ea typeface="HGS創英角ﾎﾟｯﾌﾟ体" panose="040B0A00000000000000" pitchFamily="50" charset="-128"/>
              </a:rPr>
              <a:t>【</a:t>
            </a:r>
            <a:r>
              <a:rPr lang="ja-JP" altLang="en-US" dirty="0">
                <a:latin typeface="HGS創英角ﾎﾟｯﾌﾟ体" panose="040B0A00000000000000" pitchFamily="50" charset="-128"/>
                <a:ea typeface="HGS創英角ﾎﾟｯﾌﾟ体" panose="040B0A00000000000000" pitchFamily="50" charset="-128"/>
              </a:rPr>
              <a:t>演者</a:t>
            </a:r>
            <a:r>
              <a:rPr lang="en-US" altLang="ja-JP" dirty="0">
                <a:latin typeface="HGS創英角ﾎﾟｯﾌﾟ体" panose="040B0A00000000000000" pitchFamily="50" charset="-128"/>
                <a:ea typeface="HGS創英角ﾎﾟｯﾌﾟ体" panose="040B0A00000000000000" pitchFamily="50" charset="-128"/>
              </a:rPr>
              <a:t>】</a:t>
            </a:r>
            <a:r>
              <a:rPr lang="zh-TW" altLang="en-US" dirty="0">
                <a:latin typeface="HGS創英角ﾎﾟｯﾌﾟ体" panose="040B0A00000000000000" pitchFamily="50" charset="-128"/>
                <a:ea typeface="HGS創英角ﾎﾟｯﾌﾟ体" panose="040B0A00000000000000" pitchFamily="50" charset="-128"/>
              </a:rPr>
              <a:t>自衛隊中央病院　診療技術部長</a:t>
            </a:r>
          </a:p>
          <a:p>
            <a:pPr hangingPunct="0"/>
            <a:r>
              <a:rPr lang="ja-JP" altLang="en-US" dirty="0">
                <a:latin typeface="HGS創英角ﾎﾟｯﾌﾟ体" panose="040B0A00000000000000" pitchFamily="50" charset="-128"/>
                <a:ea typeface="HGS創英角ﾎﾟｯﾌﾟ体" panose="040B0A00000000000000" pitchFamily="50" charset="-128"/>
              </a:rPr>
              <a:t>　　　　</a:t>
            </a:r>
            <a:r>
              <a:rPr lang="zh-TW" altLang="en-US" dirty="0">
                <a:latin typeface="HGS創英角ﾎﾟｯﾌﾟ体" panose="040B0A00000000000000" pitchFamily="50" charset="-128"/>
                <a:ea typeface="HGS創英角ﾎﾟｯﾌﾟ体" panose="040B0A00000000000000" pitchFamily="50" charset="-128"/>
              </a:rPr>
              <a:t>水口靖規　</a:t>
            </a:r>
            <a:r>
              <a:rPr lang="ja-JP" altLang="en-US" dirty="0">
                <a:latin typeface="HGS創英角ﾎﾟｯﾌﾟ体" panose="040B0A00000000000000" pitchFamily="50" charset="-128"/>
                <a:ea typeface="HGS創英角ﾎﾟｯﾌﾟ体" panose="040B0A00000000000000" pitchFamily="50" charset="-128"/>
              </a:rPr>
              <a:t>一等陸佐</a:t>
            </a:r>
            <a:endParaRPr lang="zh-TW" altLang="en-US" dirty="0">
              <a:latin typeface="HGS創英角ﾎﾟｯﾌﾟ体" panose="040B0A00000000000000" pitchFamily="50" charset="-128"/>
              <a:ea typeface="HGS創英角ﾎﾟｯﾌﾟ体" panose="040B0A00000000000000" pitchFamily="50" charset="-128"/>
            </a:endParaRPr>
          </a:p>
        </p:txBody>
      </p:sp>
      <p:sp>
        <p:nvSpPr>
          <p:cNvPr id="2" name="正方形/長方形 1"/>
          <p:cNvSpPr/>
          <p:nvPr/>
        </p:nvSpPr>
        <p:spPr>
          <a:xfrm>
            <a:off x="979410" y="7661450"/>
            <a:ext cx="4932801" cy="584775"/>
          </a:xfrm>
          <a:prstGeom prst="rect">
            <a:avLst/>
          </a:prstGeom>
        </p:spPr>
        <p:txBody>
          <a:bodyPr wrap="square">
            <a:spAutoFit/>
          </a:bodyPr>
          <a:lstStyle/>
          <a:p>
            <a:r>
              <a:rPr lang="ja-JP" altLang="en-US" sz="1600" b="1" dirty="0">
                <a:solidFill>
                  <a:srgbClr val="0070C0"/>
                </a:solidFill>
              </a:rPr>
              <a:t>共催 ： 島根大学医学部環境保健医学講座</a:t>
            </a:r>
            <a:endParaRPr lang="en-US" altLang="ja-JP" sz="1600" b="1" dirty="0">
              <a:solidFill>
                <a:srgbClr val="0070C0"/>
              </a:solidFill>
            </a:endParaRPr>
          </a:p>
          <a:p>
            <a:r>
              <a:rPr lang="ja-JP" altLang="en-US" sz="1600" b="1" dirty="0">
                <a:solidFill>
                  <a:srgbClr val="0070C0"/>
                </a:solidFill>
              </a:rPr>
              <a:t>　　　    島根大学医学部附属病院医療安全管理委員会</a:t>
            </a:r>
          </a:p>
        </p:txBody>
      </p:sp>
      <p:grpSp>
        <p:nvGrpSpPr>
          <p:cNvPr id="12" name="グループ化 8"/>
          <p:cNvGrpSpPr/>
          <p:nvPr/>
        </p:nvGrpSpPr>
        <p:grpSpPr>
          <a:xfrm>
            <a:off x="435720" y="5656046"/>
            <a:ext cx="576064" cy="443492"/>
            <a:chOff x="692696" y="4016896"/>
            <a:chExt cx="576064" cy="576064"/>
          </a:xfrm>
        </p:grpSpPr>
        <p:sp>
          <p:nvSpPr>
            <p:cNvPr id="13" name="円/楕円 12"/>
            <p:cNvSpPr/>
            <p:nvPr/>
          </p:nvSpPr>
          <p:spPr>
            <a:xfrm>
              <a:off x="692696" y="4016896"/>
              <a:ext cx="576064" cy="576064"/>
            </a:xfrm>
            <a:prstGeom prst="ellipse">
              <a:avLst/>
            </a:prstGeom>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sp>
          <p:nvSpPr>
            <p:cNvPr id="14" name="テキスト ボックス 13"/>
            <p:cNvSpPr txBox="1"/>
            <p:nvPr/>
          </p:nvSpPr>
          <p:spPr>
            <a:xfrm>
              <a:off x="732331" y="4151174"/>
              <a:ext cx="504056" cy="288032"/>
            </a:xfrm>
            <a:prstGeom prst="rect">
              <a:avLst/>
            </a:prstGeom>
            <a:noFill/>
            <a:ln>
              <a:noFill/>
            </a:ln>
          </p:spPr>
          <p:txBody>
            <a:bodyPr wrap="square" rtlCol="0">
              <a:spAutoFit/>
            </a:bodyPr>
            <a:lstStyle/>
            <a:p>
              <a:pPr algn="ctr"/>
              <a:r>
                <a:rPr kumimoji="1" lang="ja-JP" altLang="en-US" sz="1200" b="1" dirty="0"/>
                <a:t>日時</a:t>
              </a:r>
            </a:p>
          </p:txBody>
        </p:sp>
      </p:grpSp>
      <p:grpSp>
        <p:nvGrpSpPr>
          <p:cNvPr id="16" name="グループ化 9"/>
          <p:cNvGrpSpPr/>
          <p:nvPr/>
        </p:nvGrpSpPr>
        <p:grpSpPr>
          <a:xfrm>
            <a:off x="453066" y="6166100"/>
            <a:ext cx="576064" cy="440661"/>
            <a:chOff x="692696" y="4016896"/>
            <a:chExt cx="576064" cy="576064"/>
          </a:xfrm>
        </p:grpSpPr>
        <p:sp>
          <p:nvSpPr>
            <p:cNvPr id="17" name="円/楕円 16"/>
            <p:cNvSpPr/>
            <p:nvPr/>
          </p:nvSpPr>
          <p:spPr>
            <a:xfrm>
              <a:off x="692696" y="4016896"/>
              <a:ext cx="576064" cy="576064"/>
            </a:xfrm>
            <a:prstGeom prst="ellipse">
              <a:avLst/>
            </a:prstGeom>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テキスト ボックス 17"/>
            <p:cNvSpPr txBox="1"/>
            <p:nvPr/>
          </p:nvSpPr>
          <p:spPr>
            <a:xfrm>
              <a:off x="728700" y="4131379"/>
              <a:ext cx="504056" cy="408856"/>
            </a:xfrm>
            <a:prstGeom prst="rect">
              <a:avLst/>
            </a:prstGeom>
            <a:noFill/>
          </p:spPr>
          <p:txBody>
            <a:bodyPr wrap="square" rtlCol="0">
              <a:spAutoFit/>
            </a:bodyPr>
            <a:lstStyle/>
            <a:p>
              <a:pPr algn="ctr"/>
              <a:r>
                <a:rPr lang="ja-JP" altLang="en-US" sz="1200" b="1" dirty="0"/>
                <a:t>会場</a:t>
              </a:r>
              <a:endParaRPr kumimoji="1" lang="ja-JP" altLang="en-US" sz="1200" b="1" dirty="0"/>
            </a:p>
          </p:txBody>
        </p:sp>
      </p:grpSp>
      <p:sp>
        <p:nvSpPr>
          <p:cNvPr id="19" name="テキスト ボックス 18"/>
          <p:cNvSpPr txBox="1"/>
          <p:nvPr/>
        </p:nvSpPr>
        <p:spPr>
          <a:xfrm>
            <a:off x="1055252" y="6075872"/>
            <a:ext cx="5444605" cy="523220"/>
          </a:xfrm>
          <a:prstGeom prst="rect">
            <a:avLst/>
          </a:prstGeom>
          <a:solidFill>
            <a:schemeClr val="bg1"/>
          </a:solidFill>
          <a:ln>
            <a:noFill/>
          </a:ln>
        </p:spPr>
        <p:txBody>
          <a:bodyPr wrap="square" rtlCol="0">
            <a:spAutoFit/>
          </a:bodyPr>
          <a:lstStyle/>
          <a:p>
            <a:r>
              <a:rPr lang="ja-JP" altLang="en-US" sz="1400" b="1" dirty="0">
                <a:solidFill>
                  <a:schemeClr val="accent6">
                    <a:lumMod val="75000"/>
                  </a:schemeClr>
                </a:solidFill>
                <a:latin typeface="ＭＳ Ｐゴシック" panose="020B0600070205080204" pitchFamily="50" charset="-128"/>
              </a:rPr>
              <a:t>ゼブラ棟　２</a:t>
            </a:r>
            <a:r>
              <a:rPr lang="en-US" altLang="ja-JP" sz="1400" b="1" dirty="0">
                <a:solidFill>
                  <a:schemeClr val="accent6">
                    <a:lumMod val="75000"/>
                  </a:schemeClr>
                </a:solidFill>
                <a:latin typeface="ＭＳ Ｐゴシック" panose="020B0600070205080204" pitchFamily="50" charset="-128"/>
              </a:rPr>
              <a:t>F </a:t>
            </a:r>
            <a:r>
              <a:rPr lang="ja-JP" altLang="en-US" sz="1400" b="1" dirty="0">
                <a:solidFill>
                  <a:schemeClr val="accent6">
                    <a:lumMod val="75000"/>
                  </a:schemeClr>
                </a:solidFill>
                <a:latin typeface="ＭＳ Ｐゴシック" panose="020B0600070205080204" pitchFamily="50" charset="-128"/>
              </a:rPr>
              <a:t>　だんだん</a:t>
            </a:r>
            <a:endParaRPr lang="en-US" altLang="ja-JP" sz="1400" b="1" dirty="0">
              <a:solidFill>
                <a:schemeClr val="accent6">
                  <a:lumMod val="75000"/>
                </a:schemeClr>
              </a:solidFill>
              <a:latin typeface="ＭＳ Ｐゴシック" panose="020B0600070205080204" pitchFamily="50" charset="-128"/>
            </a:endParaRPr>
          </a:p>
          <a:p>
            <a:r>
              <a:rPr lang="en-US" altLang="ja-JP" sz="1400" b="1" dirty="0">
                <a:solidFill>
                  <a:schemeClr val="accent6">
                    <a:lumMod val="75000"/>
                  </a:schemeClr>
                </a:solidFill>
                <a:latin typeface="ＭＳ Ｐゴシック" panose="020B0600070205080204" pitchFamily="50" charset="-128"/>
              </a:rPr>
              <a:t>Microsoft Teams</a:t>
            </a:r>
            <a:r>
              <a:rPr lang="ja-JP" altLang="en-US" sz="1400" b="1" dirty="0">
                <a:solidFill>
                  <a:schemeClr val="accent6">
                    <a:lumMod val="75000"/>
                  </a:schemeClr>
                </a:solidFill>
                <a:latin typeface="ＭＳ Ｐゴシック" panose="020B0600070205080204" pitchFamily="50" charset="-128"/>
              </a:rPr>
              <a:t>によるライブ配信</a:t>
            </a:r>
          </a:p>
        </p:txBody>
      </p:sp>
      <p:grpSp>
        <p:nvGrpSpPr>
          <p:cNvPr id="20" name="グループ化 13"/>
          <p:cNvGrpSpPr/>
          <p:nvPr/>
        </p:nvGrpSpPr>
        <p:grpSpPr>
          <a:xfrm>
            <a:off x="377355" y="6705674"/>
            <a:ext cx="729079" cy="460949"/>
            <a:chOff x="634544" y="3550525"/>
            <a:chExt cx="720080" cy="576064"/>
          </a:xfrm>
        </p:grpSpPr>
        <p:sp>
          <p:nvSpPr>
            <p:cNvPr id="21" name="円/楕円 20"/>
            <p:cNvSpPr/>
            <p:nvPr/>
          </p:nvSpPr>
          <p:spPr>
            <a:xfrm>
              <a:off x="710894" y="3550525"/>
              <a:ext cx="576064" cy="576064"/>
            </a:xfrm>
            <a:prstGeom prst="ellipse">
              <a:avLst/>
            </a:prstGeom>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634544" y="3688373"/>
              <a:ext cx="720080" cy="276999"/>
            </a:xfrm>
            <a:prstGeom prst="rect">
              <a:avLst/>
            </a:prstGeom>
            <a:noFill/>
          </p:spPr>
          <p:txBody>
            <a:bodyPr wrap="square" rtlCol="0">
              <a:spAutoFit/>
            </a:bodyPr>
            <a:lstStyle/>
            <a:p>
              <a:pPr algn="ctr"/>
              <a:r>
                <a:rPr lang="ja-JP" altLang="en-US" sz="1200" b="1" dirty="0"/>
                <a:t>対象者</a:t>
              </a:r>
              <a:endParaRPr kumimoji="1" lang="ja-JP" altLang="en-US" sz="1200" b="1" dirty="0"/>
            </a:p>
          </p:txBody>
        </p:sp>
      </p:grpSp>
      <p:sp>
        <p:nvSpPr>
          <p:cNvPr id="23" name="テキスト ボックス 22"/>
          <p:cNvSpPr txBox="1"/>
          <p:nvPr/>
        </p:nvSpPr>
        <p:spPr>
          <a:xfrm>
            <a:off x="1029130" y="6671633"/>
            <a:ext cx="5444604" cy="400110"/>
          </a:xfrm>
          <a:prstGeom prst="rect">
            <a:avLst/>
          </a:prstGeom>
          <a:solidFill>
            <a:schemeClr val="bg1"/>
          </a:solidFill>
          <a:ln>
            <a:noFill/>
          </a:ln>
        </p:spPr>
        <p:txBody>
          <a:bodyPr wrap="square" rtlCol="0">
            <a:spAutoFit/>
          </a:bodyPr>
          <a:lstStyle/>
          <a:p>
            <a:r>
              <a:rPr lang="ja-JP" altLang="en-US" sz="2000" b="1" dirty="0">
                <a:solidFill>
                  <a:srgbClr val="FF0000"/>
                </a:solidFill>
              </a:rPr>
              <a:t>島根大学出雲キャンパス教職員</a:t>
            </a:r>
            <a:endParaRPr lang="en-US" altLang="ja-JP" sz="2000" b="1" dirty="0">
              <a:solidFill>
                <a:srgbClr val="FF0000"/>
              </a:solidFill>
            </a:endParaRPr>
          </a:p>
        </p:txBody>
      </p:sp>
      <p:sp>
        <p:nvSpPr>
          <p:cNvPr id="27" name="テキスト ボックス 26">
            <a:extLst>
              <a:ext uri="{FF2B5EF4-FFF2-40B4-BE49-F238E27FC236}">
                <a16:creationId xmlns:a16="http://schemas.microsoft.com/office/drawing/2014/main" id="{7C828480-6652-4CD2-AB48-9F19D7285473}"/>
              </a:ext>
            </a:extLst>
          </p:cNvPr>
          <p:cNvSpPr txBox="1"/>
          <p:nvPr/>
        </p:nvSpPr>
        <p:spPr>
          <a:xfrm>
            <a:off x="1008687" y="7136615"/>
            <a:ext cx="4889512" cy="461665"/>
          </a:xfrm>
          <a:prstGeom prst="rect">
            <a:avLst/>
          </a:prstGeom>
          <a:noFill/>
        </p:spPr>
        <p:txBody>
          <a:bodyPr wrap="square" rtlCol="0">
            <a:spAutoFit/>
          </a:bodyPr>
          <a:lstStyle/>
          <a:p>
            <a:r>
              <a:rPr lang="ja-JP" altLang="en-US" sz="1200" b="1" dirty="0">
                <a:solidFill>
                  <a:srgbClr val="FF0000"/>
                </a:solidFill>
                <a:latin typeface="+mj-ea"/>
                <a:ea typeface="+mj-ea"/>
              </a:rPr>
              <a:t>◎現地参加者は</a:t>
            </a:r>
            <a:r>
              <a:rPr kumimoji="1" lang="ja-JP" altLang="en-US" sz="1200" b="1" dirty="0">
                <a:solidFill>
                  <a:srgbClr val="FF0000"/>
                </a:solidFill>
                <a:latin typeface="+mj-ea"/>
                <a:ea typeface="+mj-ea"/>
              </a:rPr>
              <a:t>マスク着用、手指消毒、体温測定、連絡先の登録など</a:t>
            </a:r>
            <a:endParaRPr kumimoji="1" lang="en-US" altLang="ja-JP" sz="1200" b="1" dirty="0">
              <a:solidFill>
                <a:srgbClr val="FF0000"/>
              </a:solidFill>
              <a:latin typeface="+mj-ea"/>
              <a:ea typeface="+mj-ea"/>
            </a:endParaRPr>
          </a:p>
          <a:p>
            <a:r>
              <a:rPr lang="ja-JP" altLang="en-US" sz="1200" b="1" dirty="0">
                <a:solidFill>
                  <a:srgbClr val="FF0000"/>
                </a:solidFill>
                <a:latin typeface="+mj-ea"/>
                <a:ea typeface="+mj-ea"/>
              </a:rPr>
              <a:t>　　</a:t>
            </a:r>
            <a:r>
              <a:rPr lang="ja-JP" altLang="en-US" sz="1200" b="1" u="sng" dirty="0">
                <a:solidFill>
                  <a:srgbClr val="FF0000"/>
                </a:solidFill>
                <a:latin typeface="+mj-ea"/>
                <a:ea typeface="+mj-ea"/>
              </a:rPr>
              <a:t>感染対策にご協力ください</a:t>
            </a:r>
            <a:endParaRPr kumimoji="1" lang="ja-JP" altLang="en-US" sz="1200" b="1" dirty="0">
              <a:solidFill>
                <a:srgbClr val="FF0000"/>
              </a:solidFill>
              <a:latin typeface="+mj-ea"/>
              <a:ea typeface="+mj-ea"/>
            </a:endParaRPr>
          </a:p>
        </p:txBody>
      </p:sp>
      <p:sp>
        <p:nvSpPr>
          <p:cNvPr id="8" name="テキスト ボックス 7">
            <a:extLst>
              <a:ext uri="{FF2B5EF4-FFF2-40B4-BE49-F238E27FC236}">
                <a16:creationId xmlns:a16="http://schemas.microsoft.com/office/drawing/2014/main" id="{2B33D8D9-9A82-47F3-BD7B-CB759DCE1C84}"/>
              </a:ext>
            </a:extLst>
          </p:cNvPr>
          <p:cNvSpPr txBox="1"/>
          <p:nvPr/>
        </p:nvSpPr>
        <p:spPr>
          <a:xfrm>
            <a:off x="495713" y="1684265"/>
            <a:ext cx="6129390" cy="1077218"/>
          </a:xfrm>
          <a:prstGeom prst="rect">
            <a:avLst/>
          </a:prstGeom>
          <a:noFill/>
        </p:spPr>
        <p:txBody>
          <a:bodyPr wrap="square" rtlCol="0">
            <a:spAutoFit/>
          </a:bodyPr>
          <a:lstStyle/>
          <a:p>
            <a:r>
              <a:rPr kumimoji="1" lang="ja-JP" altLang="en-US" sz="1600" dirty="0"/>
              <a:t>リスクマネージメントを日常から最も厳格かつ効率的に行っている代表的な組織として、自衛隊が挙げられます。</a:t>
            </a:r>
            <a:endParaRPr kumimoji="1" lang="en-US" altLang="ja-JP" sz="1600" dirty="0"/>
          </a:p>
          <a:p>
            <a:r>
              <a:rPr kumimoji="1" lang="ja-JP" altLang="en-US" sz="1600" dirty="0"/>
              <a:t>有事の際に自衛隊員の命を守る要となる自衛隊衛生が担った、コロナ大規模接種会場のリスクマネージメントの実際を紐解きます。</a:t>
            </a:r>
            <a:endParaRPr kumimoji="1" lang="en-US" altLang="ja-JP" sz="1600" dirty="0"/>
          </a:p>
        </p:txBody>
      </p:sp>
      <p:pic>
        <p:nvPicPr>
          <p:cNvPr id="33" name="Picture 4">
            <a:extLst>
              <a:ext uri="{FF2B5EF4-FFF2-40B4-BE49-F238E27FC236}">
                <a16:creationId xmlns:a16="http://schemas.microsoft.com/office/drawing/2014/main" id="{63850A2E-F7F1-48F8-83CA-A9E8E512E3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3443" y="4746698"/>
            <a:ext cx="1952981" cy="130198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6" name="Picture 2" descr="新自衛隊中央病院">
            <a:extLst>
              <a:ext uri="{FF2B5EF4-FFF2-40B4-BE49-F238E27FC236}">
                <a16:creationId xmlns:a16="http://schemas.microsoft.com/office/drawing/2014/main" id="{A4086BBB-6B24-4DDB-9182-58F4D0DADB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2800" y="2631907"/>
            <a:ext cx="2685408" cy="213538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8" name="Picture 4" descr="令和4年1月31日 自衛隊東京大規模接種センター視察 | 令和4年 | 総理の一日 | ニュース | 首相官邸ホームページ">
            <a:extLst>
              <a:ext uri="{FF2B5EF4-FFF2-40B4-BE49-F238E27FC236}">
                <a16:creationId xmlns:a16="http://schemas.microsoft.com/office/drawing/2014/main" id="{DC039B7C-1412-4562-A208-91F50EDA6F5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879" y="2847491"/>
            <a:ext cx="2437472" cy="182246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9" name="角丸四角形 6">
            <a:extLst>
              <a:ext uri="{FF2B5EF4-FFF2-40B4-BE49-F238E27FC236}">
                <a16:creationId xmlns:a16="http://schemas.microsoft.com/office/drawing/2014/main" id="{2C4E5290-303F-4B38-A254-1B2B67AB5E22}"/>
              </a:ext>
            </a:extLst>
          </p:cNvPr>
          <p:cNvSpPr/>
          <p:nvPr/>
        </p:nvSpPr>
        <p:spPr>
          <a:xfrm>
            <a:off x="2888234" y="186302"/>
            <a:ext cx="3811390" cy="488905"/>
          </a:xfrm>
          <a:prstGeom prst="roundRect">
            <a:avLst/>
          </a:prstGeom>
          <a:solidFill>
            <a:srgbClr val="66FFFF"/>
          </a:solidFill>
          <a:ln>
            <a:solidFill>
              <a:srgbClr val="00B0F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2000" b="1" dirty="0">
                <a:solidFill>
                  <a:schemeClr val="tx1"/>
                </a:solidFill>
              </a:rPr>
              <a:t>2022</a:t>
            </a:r>
            <a:r>
              <a:rPr lang="ja-JP" altLang="en-US" sz="2000" b="1" dirty="0">
                <a:solidFill>
                  <a:schemeClr val="tx1"/>
                </a:solidFill>
              </a:rPr>
              <a:t>　医療安全のための研修会</a:t>
            </a:r>
            <a:endParaRPr lang="ja-JP" altLang="ja-JP" sz="2000" dirty="0">
              <a:solidFill>
                <a:schemeClr val="tx1"/>
              </a:solidFill>
            </a:endParaRPr>
          </a:p>
        </p:txBody>
      </p:sp>
      <p:sp>
        <p:nvSpPr>
          <p:cNvPr id="30" name="テキスト ボックス 29">
            <a:extLst>
              <a:ext uri="{FF2B5EF4-FFF2-40B4-BE49-F238E27FC236}">
                <a16:creationId xmlns:a16="http://schemas.microsoft.com/office/drawing/2014/main" id="{11452DC8-86BC-3E17-E13C-D1F1C01069F8}"/>
              </a:ext>
            </a:extLst>
          </p:cNvPr>
          <p:cNvSpPr txBox="1"/>
          <p:nvPr/>
        </p:nvSpPr>
        <p:spPr>
          <a:xfrm>
            <a:off x="842211" y="8187987"/>
            <a:ext cx="5857413" cy="523220"/>
          </a:xfrm>
          <a:prstGeom prst="rect">
            <a:avLst/>
          </a:prstGeom>
          <a:noFill/>
        </p:spPr>
        <p:txBody>
          <a:bodyPr wrap="square">
            <a:spAutoFit/>
          </a:bodyPr>
          <a:lstStyle/>
          <a:p>
            <a:pPr algn="just"/>
            <a:r>
              <a:rPr lang="ja-JP"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博士課程対象科目：環境医学</a:t>
            </a:r>
            <a:r>
              <a:rPr lang="en-US"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Ⅰ(D91)</a:t>
            </a:r>
            <a:r>
              <a:rPr lang="ja-JP"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、環境医学</a:t>
            </a:r>
            <a:r>
              <a:rPr lang="en-US"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Ⅱ</a:t>
            </a:r>
            <a:r>
              <a:rPr lang="ja-JP"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a:t>
            </a:r>
            <a:r>
              <a:rPr lang="en-US"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D92</a:t>
            </a:r>
            <a:r>
              <a:rPr lang="ja-JP"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修士課程対象科目：生活環境と健康の科学（</a:t>
            </a:r>
            <a:r>
              <a:rPr lang="en-US"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M18</a:t>
            </a:r>
            <a:r>
              <a:rPr lang="ja-JP" altLang="ja-JP" sz="1400" kern="100" dirty="0">
                <a:effectLst/>
                <a:latin typeface="游明朝" panose="02020400000000000000" pitchFamily="18" charset="-128"/>
                <a:ea typeface="BIZ UDP明朝 Medium" panose="02020500000000000000" pitchFamily="18" charset="-128"/>
                <a:cs typeface="Times New Roman" panose="02020603050405020304" pitchFamily="18" charset="0"/>
              </a:rPr>
              <a:t>）</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2149694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2244</TotalTime>
  <Words>259</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BIZ UDP明朝 Medium</vt:lpstr>
      <vt:lpstr>HGS創英角ﾎﾟｯﾌﾟ体</vt:lpstr>
      <vt:lpstr>HG丸ｺﾞｼｯｸM-PRO</vt:lpstr>
      <vt:lpstr>ＭＳ Ｐゴシック</vt:lpstr>
      <vt:lpstr>游ゴシック</vt:lpstr>
      <vt:lpstr>游明朝</vt:lpstr>
      <vt:lpstr>Arial</vt:lpstr>
      <vt:lpstr>Calibri</vt:lpstr>
      <vt:lpstr>Calibri Light</vt:lpstr>
      <vt:lpstr>Courier New</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吉井　智子</cp:lastModifiedBy>
  <cp:revision>149</cp:revision>
  <cp:lastPrinted>2022-06-08T05:20:57Z</cp:lastPrinted>
  <dcterms:created xsi:type="dcterms:W3CDTF">2013-10-17T10:27:36Z</dcterms:created>
  <dcterms:modified xsi:type="dcterms:W3CDTF">2022-06-08T05:26:16Z</dcterms:modified>
</cp:coreProperties>
</file>